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8" r:id="rId2"/>
    <p:sldId id="295" r:id="rId3"/>
    <p:sldId id="296" r:id="rId4"/>
    <p:sldId id="303" r:id="rId5"/>
    <p:sldId id="297" r:id="rId6"/>
    <p:sldId id="298" r:id="rId7"/>
    <p:sldId id="301" r:id="rId8"/>
  </p:sldIdLst>
  <p:sldSz cx="9144000" cy="6858000" type="screen4x3"/>
  <p:notesSz cx="6858000" cy="9144000"/>
  <p:custDataLst>
    <p:tags r:id="rId10"/>
  </p:custDataLst>
  <p:defaultTextStyle>
    <a:defPPr>
      <a:defRPr lang="nl-NL"/>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bruiker" initials="G" lastIdx="10" clrIdx="0"/>
  <p:cmAuthor id="2" name="Vries, Sander de" initials="SdV"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604" autoAdjust="0"/>
  </p:normalViewPr>
  <p:slideViewPr>
    <p:cSldViewPr>
      <p:cViewPr varScale="1">
        <p:scale>
          <a:sx n="62" d="100"/>
          <a:sy n="62" d="100"/>
        </p:scale>
        <p:origin x="142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8447D9-1B54-40C6-A626-EE583A9694C8}" type="datetimeFigureOut">
              <a:rPr lang="nl-NL" smtClean="0"/>
              <a:pPr/>
              <a:t>6-4-2021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7476B-34A9-4A05-B615-F8A3390B1E62}" type="slidenum">
              <a:rPr lang="nl-NL" smtClean="0"/>
              <a:pPr/>
              <a:t>‹nr.›</a:t>
            </a:fld>
            <a:endParaRPr lang="nl-NL"/>
          </a:p>
        </p:txBody>
      </p:sp>
    </p:spTree>
    <p:extLst>
      <p:ext uri="{BB962C8B-B14F-4D97-AF65-F5344CB8AC3E}">
        <p14:creationId xmlns:p14="http://schemas.microsoft.com/office/powerpoint/2010/main" val="1915434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CC188DC8-AE8C-403A-9446-E9834F0700D9}" type="slidenum">
              <a:rPr lang="nl-NL" altLang="nl-NL"/>
              <a:pPr/>
              <a:t>‹nr.›</a:t>
            </a:fld>
            <a:endParaRPr lang="nl-NL" altLang="nl-NL"/>
          </a:p>
        </p:txBody>
      </p:sp>
    </p:spTree>
    <p:extLst>
      <p:ext uri="{BB962C8B-B14F-4D97-AF65-F5344CB8AC3E}">
        <p14:creationId xmlns:p14="http://schemas.microsoft.com/office/powerpoint/2010/main" val="1977726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81231135-5117-4D2A-BD54-C73712401B81}" type="slidenum">
              <a:rPr lang="nl-NL" altLang="nl-NL"/>
              <a:pPr/>
              <a:t>‹nr.›</a:t>
            </a:fld>
            <a:endParaRPr lang="nl-NL" altLang="nl-NL"/>
          </a:p>
        </p:txBody>
      </p:sp>
    </p:spTree>
    <p:extLst>
      <p:ext uri="{BB962C8B-B14F-4D97-AF65-F5344CB8AC3E}">
        <p14:creationId xmlns:p14="http://schemas.microsoft.com/office/powerpoint/2010/main" val="362178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15100" y="609600"/>
            <a:ext cx="1943100" cy="54864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85800" y="609600"/>
            <a:ext cx="5676900" cy="54864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3ACB65FA-E8AE-45EB-913F-93634F7BBD69}" type="slidenum">
              <a:rPr lang="nl-NL" altLang="nl-NL"/>
              <a:pPr/>
              <a:t>‹nr.›</a:t>
            </a:fld>
            <a:endParaRPr lang="nl-NL" altLang="nl-NL"/>
          </a:p>
        </p:txBody>
      </p:sp>
    </p:spTree>
    <p:extLst>
      <p:ext uri="{BB962C8B-B14F-4D97-AF65-F5344CB8AC3E}">
        <p14:creationId xmlns:p14="http://schemas.microsoft.com/office/powerpoint/2010/main" val="189084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89B58E4B-C20C-4EA8-BA1C-83B07C3F4A19}" type="slidenum">
              <a:rPr lang="nl-NL" altLang="nl-NL"/>
              <a:pPr/>
              <a:t>‹nr.›</a:t>
            </a:fld>
            <a:endParaRPr lang="nl-NL" altLang="nl-NL"/>
          </a:p>
        </p:txBody>
      </p:sp>
    </p:spTree>
    <p:extLst>
      <p:ext uri="{BB962C8B-B14F-4D97-AF65-F5344CB8AC3E}">
        <p14:creationId xmlns:p14="http://schemas.microsoft.com/office/powerpoint/2010/main" val="320929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ltLang="nl-NL"/>
          </a:p>
        </p:txBody>
      </p:sp>
      <p:sp>
        <p:nvSpPr>
          <p:cNvPr id="5" name="Tijdelijke aanduiding voor voettekst 4"/>
          <p:cNvSpPr>
            <a:spLocks noGrp="1"/>
          </p:cNvSpPr>
          <p:nvPr>
            <p:ph type="ftr" sz="quarter" idx="11"/>
          </p:nvPr>
        </p:nvSpPr>
        <p:spPr/>
        <p:txBody>
          <a:bodyPr/>
          <a:lstStyle>
            <a:lvl1pPr>
              <a:defRPr/>
            </a:lvl1pPr>
          </a:lstStyle>
          <a:p>
            <a:endParaRPr lang="nl-NL" altLang="nl-NL"/>
          </a:p>
        </p:txBody>
      </p:sp>
      <p:sp>
        <p:nvSpPr>
          <p:cNvPr id="6" name="Tijdelijke aanduiding voor dianummer 5"/>
          <p:cNvSpPr>
            <a:spLocks noGrp="1"/>
          </p:cNvSpPr>
          <p:nvPr>
            <p:ph type="sldNum" sz="quarter" idx="12"/>
          </p:nvPr>
        </p:nvSpPr>
        <p:spPr/>
        <p:txBody>
          <a:bodyPr/>
          <a:lstStyle>
            <a:lvl1pPr>
              <a:defRPr/>
            </a:lvl1pPr>
          </a:lstStyle>
          <a:p>
            <a:fld id="{297E8FE0-D6F9-4493-A32D-F0034C05221C}" type="slidenum">
              <a:rPr lang="nl-NL" altLang="nl-NL"/>
              <a:pPr/>
              <a:t>‹nr.›</a:t>
            </a:fld>
            <a:endParaRPr lang="nl-NL" altLang="nl-NL"/>
          </a:p>
        </p:txBody>
      </p:sp>
    </p:spTree>
    <p:extLst>
      <p:ext uri="{BB962C8B-B14F-4D97-AF65-F5344CB8AC3E}">
        <p14:creationId xmlns:p14="http://schemas.microsoft.com/office/powerpoint/2010/main" val="2978477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85800" y="1981200"/>
            <a:ext cx="3810000" cy="41148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981200"/>
            <a:ext cx="3810000" cy="41148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
        <p:nvSpPr>
          <p:cNvPr id="6" name="Tijdelijke aanduiding voor voettekst 5"/>
          <p:cNvSpPr>
            <a:spLocks noGrp="1"/>
          </p:cNvSpPr>
          <p:nvPr>
            <p:ph type="ftr" sz="quarter" idx="11"/>
          </p:nvPr>
        </p:nvSpPr>
        <p:spPr/>
        <p:txBody>
          <a:bodyPr/>
          <a:lstStyle>
            <a:lvl1pPr>
              <a:defRPr/>
            </a:lvl1pPr>
          </a:lstStyle>
          <a:p>
            <a:endParaRPr lang="nl-NL" altLang="nl-NL"/>
          </a:p>
        </p:txBody>
      </p:sp>
      <p:sp>
        <p:nvSpPr>
          <p:cNvPr id="7" name="Tijdelijke aanduiding voor dianummer 6"/>
          <p:cNvSpPr>
            <a:spLocks noGrp="1"/>
          </p:cNvSpPr>
          <p:nvPr>
            <p:ph type="sldNum" sz="quarter" idx="12"/>
          </p:nvPr>
        </p:nvSpPr>
        <p:spPr/>
        <p:txBody>
          <a:bodyPr/>
          <a:lstStyle>
            <a:lvl1pPr>
              <a:defRPr/>
            </a:lvl1pPr>
          </a:lstStyle>
          <a:p>
            <a:fld id="{2D708003-A9B6-40C9-A8FD-B9F4F9FA574E}" type="slidenum">
              <a:rPr lang="nl-NL" altLang="nl-NL"/>
              <a:pPr/>
              <a:t>‹nr.›</a:t>
            </a:fld>
            <a:endParaRPr lang="nl-NL" altLang="nl-NL"/>
          </a:p>
        </p:txBody>
      </p:sp>
    </p:spTree>
    <p:extLst>
      <p:ext uri="{BB962C8B-B14F-4D97-AF65-F5344CB8AC3E}">
        <p14:creationId xmlns:p14="http://schemas.microsoft.com/office/powerpoint/2010/main" val="691340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nl-NL"/>
              <a:t>Klik om de stijl te bewerken</a:t>
            </a:r>
          </a:p>
        </p:txBody>
      </p:sp>
      <p:sp>
        <p:nvSpPr>
          <p:cNvPr id="3" name="Tijdelijke aanduiding voor teks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30238" y="2505075"/>
            <a:ext cx="386873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29150" y="2505075"/>
            <a:ext cx="38877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vl1pPr>
          </a:lstStyle>
          <a:p>
            <a:endParaRPr lang="nl-NL" altLang="nl-NL"/>
          </a:p>
        </p:txBody>
      </p:sp>
      <p:sp>
        <p:nvSpPr>
          <p:cNvPr id="8" name="Tijdelijke aanduiding voor voettekst 7"/>
          <p:cNvSpPr>
            <a:spLocks noGrp="1"/>
          </p:cNvSpPr>
          <p:nvPr>
            <p:ph type="ftr" sz="quarter" idx="11"/>
          </p:nvPr>
        </p:nvSpPr>
        <p:spPr/>
        <p:txBody>
          <a:bodyPr/>
          <a:lstStyle>
            <a:lvl1pPr>
              <a:defRPr/>
            </a:lvl1pPr>
          </a:lstStyle>
          <a:p>
            <a:endParaRPr lang="nl-NL" altLang="nl-NL"/>
          </a:p>
        </p:txBody>
      </p:sp>
      <p:sp>
        <p:nvSpPr>
          <p:cNvPr id="9" name="Tijdelijke aanduiding voor dianummer 8"/>
          <p:cNvSpPr>
            <a:spLocks noGrp="1"/>
          </p:cNvSpPr>
          <p:nvPr>
            <p:ph type="sldNum" sz="quarter" idx="12"/>
          </p:nvPr>
        </p:nvSpPr>
        <p:spPr/>
        <p:txBody>
          <a:bodyPr/>
          <a:lstStyle>
            <a:lvl1pPr>
              <a:defRPr/>
            </a:lvl1pPr>
          </a:lstStyle>
          <a:p>
            <a:fld id="{A53D16F2-E874-4662-9D64-A2ACC0225C56}" type="slidenum">
              <a:rPr lang="nl-NL" altLang="nl-NL"/>
              <a:pPr/>
              <a:t>‹nr.›</a:t>
            </a:fld>
            <a:endParaRPr lang="nl-NL" altLang="nl-NL"/>
          </a:p>
        </p:txBody>
      </p:sp>
    </p:spTree>
    <p:extLst>
      <p:ext uri="{BB962C8B-B14F-4D97-AF65-F5344CB8AC3E}">
        <p14:creationId xmlns:p14="http://schemas.microsoft.com/office/powerpoint/2010/main" val="407572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lvl1pPr>
              <a:defRPr/>
            </a:lvl1pPr>
          </a:lstStyle>
          <a:p>
            <a:endParaRPr lang="nl-NL" altLang="nl-NL"/>
          </a:p>
        </p:txBody>
      </p:sp>
      <p:sp>
        <p:nvSpPr>
          <p:cNvPr id="4" name="Tijdelijke aanduiding voor voettekst 3"/>
          <p:cNvSpPr>
            <a:spLocks noGrp="1"/>
          </p:cNvSpPr>
          <p:nvPr>
            <p:ph type="ftr" sz="quarter" idx="11"/>
          </p:nvPr>
        </p:nvSpPr>
        <p:spPr/>
        <p:txBody>
          <a:bodyPr/>
          <a:lstStyle>
            <a:lvl1pPr>
              <a:defRPr/>
            </a:lvl1pPr>
          </a:lstStyle>
          <a:p>
            <a:endParaRPr lang="nl-NL" altLang="nl-NL"/>
          </a:p>
        </p:txBody>
      </p:sp>
      <p:sp>
        <p:nvSpPr>
          <p:cNvPr id="5" name="Tijdelijke aanduiding voor dianummer 4"/>
          <p:cNvSpPr>
            <a:spLocks noGrp="1"/>
          </p:cNvSpPr>
          <p:nvPr>
            <p:ph type="sldNum" sz="quarter" idx="12"/>
          </p:nvPr>
        </p:nvSpPr>
        <p:spPr/>
        <p:txBody>
          <a:bodyPr/>
          <a:lstStyle>
            <a:lvl1pPr>
              <a:defRPr/>
            </a:lvl1pPr>
          </a:lstStyle>
          <a:p>
            <a:fld id="{83586805-C6AB-4678-8F60-53C9F9AB04B0}" type="slidenum">
              <a:rPr lang="nl-NL" altLang="nl-NL"/>
              <a:pPr/>
              <a:t>‹nr.›</a:t>
            </a:fld>
            <a:endParaRPr lang="nl-NL" altLang="nl-NL"/>
          </a:p>
        </p:txBody>
      </p:sp>
    </p:spTree>
    <p:extLst>
      <p:ext uri="{BB962C8B-B14F-4D97-AF65-F5344CB8AC3E}">
        <p14:creationId xmlns:p14="http://schemas.microsoft.com/office/powerpoint/2010/main" val="382590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ltLang="nl-NL"/>
          </a:p>
        </p:txBody>
      </p:sp>
      <p:sp>
        <p:nvSpPr>
          <p:cNvPr id="3" name="Tijdelijke aanduiding voor voettekst 2"/>
          <p:cNvSpPr>
            <a:spLocks noGrp="1"/>
          </p:cNvSpPr>
          <p:nvPr>
            <p:ph type="ftr" sz="quarter" idx="11"/>
          </p:nvPr>
        </p:nvSpPr>
        <p:spPr/>
        <p:txBody>
          <a:bodyPr/>
          <a:lstStyle>
            <a:lvl1pPr>
              <a:defRPr/>
            </a:lvl1pPr>
          </a:lstStyle>
          <a:p>
            <a:endParaRPr lang="nl-NL" altLang="nl-NL"/>
          </a:p>
        </p:txBody>
      </p:sp>
      <p:sp>
        <p:nvSpPr>
          <p:cNvPr id="4" name="Tijdelijke aanduiding voor dianummer 3"/>
          <p:cNvSpPr>
            <a:spLocks noGrp="1"/>
          </p:cNvSpPr>
          <p:nvPr>
            <p:ph type="sldNum" sz="quarter" idx="12"/>
          </p:nvPr>
        </p:nvSpPr>
        <p:spPr/>
        <p:txBody>
          <a:bodyPr/>
          <a:lstStyle>
            <a:lvl1pPr>
              <a:defRPr/>
            </a:lvl1pPr>
          </a:lstStyle>
          <a:p>
            <a:fld id="{8D082753-ABA5-44EF-9778-57A811F2A22B}" type="slidenum">
              <a:rPr lang="nl-NL" altLang="nl-NL"/>
              <a:pPr/>
              <a:t>‹nr.›</a:t>
            </a:fld>
            <a:endParaRPr lang="nl-NL" altLang="nl-NL"/>
          </a:p>
        </p:txBody>
      </p:sp>
    </p:spTree>
    <p:extLst>
      <p:ext uri="{BB962C8B-B14F-4D97-AF65-F5344CB8AC3E}">
        <p14:creationId xmlns:p14="http://schemas.microsoft.com/office/powerpoint/2010/main" val="154781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
        <p:nvSpPr>
          <p:cNvPr id="6" name="Tijdelijke aanduiding voor voettekst 5"/>
          <p:cNvSpPr>
            <a:spLocks noGrp="1"/>
          </p:cNvSpPr>
          <p:nvPr>
            <p:ph type="ftr" sz="quarter" idx="11"/>
          </p:nvPr>
        </p:nvSpPr>
        <p:spPr/>
        <p:txBody>
          <a:bodyPr/>
          <a:lstStyle>
            <a:lvl1pPr>
              <a:defRPr/>
            </a:lvl1pPr>
          </a:lstStyle>
          <a:p>
            <a:endParaRPr lang="nl-NL" altLang="nl-NL"/>
          </a:p>
        </p:txBody>
      </p:sp>
      <p:sp>
        <p:nvSpPr>
          <p:cNvPr id="7" name="Tijdelijke aanduiding voor dianummer 6"/>
          <p:cNvSpPr>
            <a:spLocks noGrp="1"/>
          </p:cNvSpPr>
          <p:nvPr>
            <p:ph type="sldNum" sz="quarter" idx="12"/>
          </p:nvPr>
        </p:nvSpPr>
        <p:spPr/>
        <p:txBody>
          <a:bodyPr/>
          <a:lstStyle>
            <a:lvl1pPr>
              <a:defRPr/>
            </a:lvl1pPr>
          </a:lstStyle>
          <a:p>
            <a:fld id="{BF93E051-7123-483F-B32F-66DDE8CA96B9}" type="slidenum">
              <a:rPr lang="nl-NL" altLang="nl-NL"/>
              <a:pPr/>
              <a:t>‹nr.›</a:t>
            </a:fld>
            <a:endParaRPr lang="nl-NL" altLang="nl-NL"/>
          </a:p>
        </p:txBody>
      </p:sp>
    </p:spTree>
    <p:extLst>
      <p:ext uri="{BB962C8B-B14F-4D97-AF65-F5344CB8AC3E}">
        <p14:creationId xmlns:p14="http://schemas.microsoft.com/office/powerpoint/2010/main" val="749654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ltLang="nl-NL"/>
          </a:p>
        </p:txBody>
      </p:sp>
      <p:sp>
        <p:nvSpPr>
          <p:cNvPr id="6" name="Tijdelijke aanduiding voor voettekst 5"/>
          <p:cNvSpPr>
            <a:spLocks noGrp="1"/>
          </p:cNvSpPr>
          <p:nvPr>
            <p:ph type="ftr" sz="quarter" idx="11"/>
          </p:nvPr>
        </p:nvSpPr>
        <p:spPr/>
        <p:txBody>
          <a:bodyPr/>
          <a:lstStyle>
            <a:lvl1pPr>
              <a:defRPr/>
            </a:lvl1pPr>
          </a:lstStyle>
          <a:p>
            <a:endParaRPr lang="nl-NL" altLang="nl-NL"/>
          </a:p>
        </p:txBody>
      </p:sp>
      <p:sp>
        <p:nvSpPr>
          <p:cNvPr id="7" name="Tijdelijke aanduiding voor dianummer 6"/>
          <p:cNvSpPr>
            <a:spLocks noGrp="1"/>
          </p:cNvSpPr>
          <p:nvPr>
            <p:ph type="sldNum" sz="quarter" idx="12"/>
          </p:nvPr>
        </p:nvSpPr>
        <p:spPr/>
        <p:txBody>
          <a:bodyPr/>
          <a:lstStyle>
            <a:lvl1pPr>
              <a:defRPr/>
            </a:lvl1pPr>
          </a:lstStyle>
          <a:p>
            <a:fld id="{1EE19FB6-C3D8-484E-9C82-C3506FEF8772}" type="slidenum">
              <a:rPr lang="nl-NL" altLang="nl-NL"/>
              <a:pPr/>
              <a:t>‹nr.›</a:t>
            </a:fld>
            <a:endParaRPr lang="nl-NL" altLang="nl-NL"/>
          </a:p>
        </p:txBody>
      </p:sp>
    </p:spTree>
    <p:extLst>
      <p:ext uri="{BB962C8B-B14F-4D97-AF65-F5344CB8AC3E}">
        <p14:creationId xmlns:p14="http://schemas.microsoft.com/office/powerpoint/2010/main" val="1674647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van de modeltitel te bewerken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l-NL" altLang="nl-N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l-NL" altLang="nl-N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07D2A3D-276C-4B02-A438-F44BAFFBAE32}" type="slidenum">
              <a:rPr lang="nl-NL" altLang="nl-NL"/>
              <a:pPr/>
              <a:t>‹nr.›</a:t>
            </a:fld>
            <a:endParaRPr lang="nl-NL"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4"/>
          <p:cNvSpPr>
            <a:spLocks noGrp="1"/>
          </p:cNvSpPr>
          <p:nvPr>
            <p:ph type="title"/>
          </p:nvPr>
        </p:nvSpPr>
        <p:spPr>
          <a:xfrm>
            <a:off x="468313" y="260350"/>
            <a:ext cx="8004175" cy="1143000"/>
          </a:xfrm>
        </p:spPr>
        <p:txBody>
          <a:bodyPr/>
          <a:lstStyle/>
          <a:p>
            <a:pPr eaLnBrk="1" hangingPunct="1"/>
            <a:r>
              <a:rPr lang="nl-NL" altLang="nl-NL" sz="4000" dirty="0">
                <a:solidFill>
                  <a:srgbClr val="54BDF2"/>
                </a:solidFill>
                <a:latin typeface="Arial" panose="020B0604020202020204" pitchFamily="34" charset="0"/>
                <a:cs typeface="Arial" panose="020B0604020202020204" pitchFamily="34" charset="0"/>
              </a:rPr>
              <a:t>§6.4 Nog meer produceren?</a:t>
            </a:r>
          </a:p>
        </p:txBody>
      </p:sp>
      <p:sp>
        <p:nvSpPr>
          <p:cNvPr id="13314" name="Tijdelijke aanduiding voor inhoud 8"/>
          <p:cNvSpPr>
            <a:spLocks noGrp="1"/>
          </p:cNvSpPr>
          <p:nvPr>
            <p:ph idx="1"/>
          </p:nvPr>
        </p:nvSpPr>
        <p:spPr>
          <a:xfrm>
            <a:off x="827088" y="2060575"/>
            <a:ext cx="7991475" cy="3562350"/>
          </a:xfrm>
        </p:spPr>
        <p:txBody>
          <a:bodyPr/>
          <a:lstStyle/>
          <a:p>
            <a:pPr marL="0" indent="-514350" eaLnBrk="1" hangingPunct="1">
              <a:buClr>
                <a:srgbClr val="92D050"/>
              </a:buClr>
              <a:buFont typeface="Arial" panose="020B0604020202020204" pitchFamily="34" charset="0"/>
              <a:buNone/>
            </a:pPr>
            <a:r>
              <a:rPr lang="nl-NL" altLang="nl-NL" sz="2800" dirty="0">
                <a:latin typeface="Arial" panose="020B0604020202020204" pitchFamily="34" charset="0"/>
                <a:cs typeface="Arial" panose="020B0604020202020204" pitchFamily="34" charset="0"/>
              </a:rPr>
              <a:t>In deze </a:t>
            </a:r>
            <a:r>
              <a:rPr lang="nl-NL" altLang="nl-NL" sz="2800" dirty="0" err="1">
                <a:latin typeface="Arial" panose="020B0604020202020204" pitchFamily="34" charset="0"/>
                <a:cs typeface="Arial" panose="020B0604020202020204" pitchFamily="34" charset="0"/>
              </a:rPr>
              <a:t>PowerPoint-presentatie</a:t>
            </a:r>
            <a:r>
              <a:rPr lang="nl-NL" altLang="nl-NL" sz="2800" dirty="0">
                <a:latin typeface="Arial" panose="020B0604020202020204" pitchFamily="34" charset="0"/>
                <a:cs typeface="Arial" panose="020B0604020202020204" pitchFamily="34" charset="0"/>
              </a:rPr>
              <a:t> leer je:</a:t>
            </a:r>
          </a:p>
          <a:p>
            <a:r>
              <a:rPr lang="nl-NL" sz="2800" dirty="0">
                <a:latin typeface="Arial" panose="020B0604020202020204" pitchFamily="34" charset="0"/>
                <a:cs typeface="Arial" panose="020B0604020202020204" pitchFamily="34" charset="0"/>
              </a:rPr>
              <a:t>hoe je de productie per werknemer berekent</a:t>
            </a:r>
          </a:p>
          <a:p>
            <a:r>
              <a:rPr lang="nl-NL" sz="2800" dirty="0">
                <a:latin typeface="Arial" panose="020B0604020202020204" pitchFamily="34" charset="0"/>
                <a:cs typeface="Arial" panose="020B0604020202020204" pitchFamily="34" charset="0"/>
              </a:rPr>
              <a:t>op welke manieren bedrijven meer kunnen produceren</a:t>
            </a:r>
          </a:p>
          <a:p>
            <a:r>
              <a:rPr lang="nl-NL" sz="2800" dirty="0">
                <a:latin typeface="Arial" panose="020B0604020202020204" pitchFamily="34" charset="0"/>
                <a:cs typeface="Arial" panose="020B0604020202020204" pitchFamily="34" charset="0"/>
              </a:rPr>
              <a:t>wat productie voor de samenleving oplevert</a:t>
            </a:r>
          </a:p>
        </p:txBody>
      </p:sp>
      <p:sp>
        <p:nvSpPr>
          <p:cNvPr id="13316"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nl-NL" altLang="nl-NL" sz="1000" dirty="0">
                <a:solidFill>
                  <a:srgbClr val="898989"/>
                </a:solidFill>
                <a:cs typeface="Arial" panose="020B0604020202020204" pitchFamily="34" charset="0"/>
              </a:rPr>
              <a:t>© Noordhoff Uitgevers 2015</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313898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683568" y="1643349"/>
            <a:ext cx="8280920" cy="4494465"/>
          </a:xfrm>
        </p:spPr>
        <p:txBody>
          <a:bodyPr/>
          <a:lstStyle/>
          <a:p>
            <a:pPr algn="l"/>
            <a:r>
              <a:rPr lang="nl-NL" sz="2800" i="1" dirty="0">
                <a:latin typeface="Arial" panose="020B0604020202020204" pitchFamily="34" charset="0"/>
                <a:cs typeface="Arial" panose="020B0604020202020204" pitchFamily="34" charset="0"/>
              </a:rPr>
              <a:t>Productiecapaciteit </a:t>
            </a:r>
            <a:r>
              <a:rPr lang="nl-NL" sz="2800" dirty="0">
                <a:latin typeface="Arial" panose="020B0604020202020204" pitchFamily="34" charset="0"/>
                <a:cs typeface="Arial" panose="020B0604020202020204" pitchFamily="34" charset="0"/>
              </a:rPr>
              <a:t>is </a:t>
            </a:r>
            <a:r>
              <a:rPr lang="nl-NL" sz="2800" i="1" dirty="0">
                <a:latin typeface="Arial" panose="020B0604020202020204" pitchFamily="34" charset="0"/>
                <a:cs typeface="Arial" panose="020B0604020202020204" pitchFamily="34" charset="0"/>
              </a:rPr>
              <a:t>d</a:t>
            </a:r>
            <a:r>
              <a:rPr lang="nl-NL" sz="2800" dirty="0">
                <a:latin typeface="Arial" panose="020B0604020202020204" pitchFamily="34" charset="0"/>
                <a:cs typeface="Arial" panose="020B0604020202020204" pitchFamily="34" charset="0"/>
              </a:rPr>
              <a:t>e maximale hoeveelheid producten die een bedrijf kan maken. </a:t>
            </a:r>
          </a:p>
          <a:p>
            <a:pPr algn="l"/>
            <a:endParaRPr lang="nl-NL" sz="2800" dirty="0">
              <a:latin typeface="Arial" panose="020B0604020202020204" pitchFamily="34" charset="0"/>
              <a:cs typeface="Arial" panose="020B0604020202020204" pitchFamily="34" charset="0"/>
            </a:endParaRPr>
          </a:p>
          <a:p>
            <a:pPr algn="l"/>
            <a:r>
              <a:rPr lang="nl-NL" sz="2800" dirty="0">
                <a:latin typeface="Arial" panose="020B0604020202020204" pitchFamily="34" charset="0"/>
                <a:cs typeface="Arial" panose="020B0604020202020204" pitchFamily="34" charset="0"/>
              </a:rPr>
              <a:t>De productiecapaciteit wordt bepaald door:</a:t>
            </a:r>
          </a:p>
          <a:p>
            <a:pPr marL="457200" indent="-457200" algn="l">
              <a:buFont typeface="Arial" panose="020B0604020202020204" pitchFamily="34" charset="0"/>
              <a:buChar char="•"/>
            </a:pPr>
            <a:r>
              <a:rPr lang="nl-NL" sz="2800" dirty="0">
                <a:latin typeface="Arial" panose="020B0604020202020204" pitchFamily="34" charset="0"/>
                <a:cs typeface="Arial" panose="020B0604020202020204" pitchFamily="34" charset="0"/>
              </a:rPr>
              <a:t>het aantal mensen dat in het bedrijf werkt</a:t>
            </a:r>
          </a:p>
          <a:p>
            <a:pPr marL="457200" indent="-457200" algn="l">
              <a:buFont typeface="Arial" panose="020B0604020202020204" pitchFamily="34" charset="0"/>
              <a:buChar char="•"/>
            </a:pPr>
            <a:r>
              <a:rPr lang="nl-NL" sz="2800" dirty="0">
                <a:latin typeface="Arial" panose="020B0604020202020204" pitchFamily="34" charset="0"/>
                <a:cs typeface="Arial" panose="020B0604020202020204" pitchFamily="34" charset="0"/>
              </a:rPr>
              <a:t>het aantal uren dat zij werken</a:t>
            </a:r>
          </a:p>
          <a:p>
            <a:pPr marL="457200" indent="-457200" algn="l">
              <a:buFont typeface="Arial" panose="020B0604020202020204" pitchFamily="34" charset="0"/>
              <a:buChar char="•"/>
            </a:pPr>
            <a:r>
              <a:rPr lang="nl-NL" sz="2800" dirty="0">
                <a:latin typeface="Arial" panose="020B0604020202020204" pitchFamily="34" charset="0"/>
                <a:cs typeface="Arial" panose="020B0604020202020204" pitchFamily="34" charset="0"/>
              </a:rPr>
              <a:t>de machines (kapitaalgoederen) die worden gebruikt</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Productiecapaciteit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970852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683568" y="1643349"/>
            <a:ext cx="8280920" cy="4494465"/>
          </a:xfrm>
        </p:spPr>
        <p:txBody>
          <a:bodyPr/>
          <a:lstStyle/>
          <a:p>
            <a:pPr algn="l"/>
            <a:r>
              <a:rPr lang="nl-NL" sz="2800" dirty="0">
                <a:latin typeface="Arial" panose="020B0604020202020204" pitchFamily="34" charset="0"/>
                <a:cs typeface="Arial" panose="020B0604020202020204" pitchFamily="34" charset="0"/>
              </a:rPr>
              <a:t>De productiecapaciteit is </a:t>
            </a:r>
            <a:r>
              <a:rPr lang="nl-NL" sz="2800" i="1" dirty="0">
                <a:latin typeface="Arial" panose="020B0604020202020204" pitchFamily="34" charset="0"/>
                <a:cs typeface="Arial" panose="020B0604020202020204" pitchFamily="34" charset="0"/>
              </a:rPr>
              <a:t>onderbezet</a:t>
            </a:r>
            <a:r>
              <a:rPr lang="nl-NL" sz="2800" dirty="0">
                <a:latin typeface="Arial" panose="020B0604020202020204" pitchFamily="34" charset="0"/>
                <a:cs typeface="Arial" panose="020B0604020202020204" pitchFamily="34" charset="0"/>
              </a:rPr>
              <a:t> als machines niet worden gebruikt of als er niet genoeg werk is voor iedereen. </a:t>
            </a:r>
          </a:p>
          <a:p>
            <a:pPr algn="l"/>
            <a:r>
              <a:rPr lang="nl-NL" sz="2800" dirty="0">
                <a:latin typeface="Arial" panose="020B0604020202020204" pitchFamily="34" charset="0"/>
                <a:cs typeface="Arial" panose="020B0604020202020204" pitchFamily="34" charset="0"/>
              </a:rPr>
              <a:t>De productiecapaciteit is </a:t>
            </a:r>
            <a:r>
              <a:rPr lang="nl-NL" sz="2800" i="1" dirty="0">
                <a:latin typeface="Arial" panose="020B0604020202020204" pitchFamily="34" charset="0"/>
                <a:cs typeface="Arial" panose="020B0604020202020204" pitchFamily="34" charset="0"/>
              </a:rPr>
              <a:t>overbezet</a:t>
            </a:r>
            <a:r>
              <a:rPr lang="nl-NL" sz="2800" dirty="0">
                <a:latin typeface="Arial" panose="020B0604020202020204" pitchFamily="34" charset="0"/>
                <a:cs typeface="Arial" panose="020B0604020202020204" pitchFamily="34" charset="0"/>
              </a:rPr>
              <a:t> als er zó veel vraag is naar producten, dat er een tekort is aan personeel en machines. </a:t>
            </a:r>
          </a:p>
          <a:p>
            <a:pPr algn="l"/>
            <a:r>
              <a:rPr lang="nl-NL" sz="2800" dirty="0">
                <a:latin typeface="Arial" panose="020B0604020202020204" pitchFamily="34" charset="0"/>
                <a:cs typeface="Arial" panose="020B0604020202020204" pitchFamily="34" charset="0"/>
              </a:rPr>
              <a:t>Een bedrijf kan overbezetting oplossen door meer uren per week te draaien en het personeel overuren te laten maken.</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Productiecapaciteit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18799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665678" y="1412776"/>
            <a:ext cx="8280920" cy="4494465"/>
          </a:xfrm>
        </p:spPr>
        <p:txBody>
          <a:bodyPr/>
          <a:lstStyle/>
          <a:p>
            <a:pPr algn="l">
              <a:spcBef>
                <a:spcPts val="0"/>
              </a:spcBef>
            </a:pPr>
            <a:r>
              <a:rPr lang="nl-NL" dirty="0">
                <a:latin typeface="Arial" panose="020B0604020202020204" pitchFamily="34" charset="0"/>
                <a:cs typeface="Arial" panose="020B0604020202020204" pitchFamily="34" charset="0"/>
              </a:rPr>
              <a:t>Bij Bakker Bliek werken 3 </a:t>
            </a:r>
          </a:p>
          <a:p>
            <a:pPr algn="l">
              <a:spcBef>
                <a:spcPts val="0"/>
              </a:spcBef>
            </a:pPr>
            <a:r>
              <a:rPr lang="nl-NL" dirty="0">
                <a:latin typeface="Arial" panose="020B0604020202020204" pitchFamily="34" charset="0"/>
                <a:cs typeface="Arial" panose="020B0604020202020204" pitchFamily="34" charset="0"/>
              </a:rPr>
              <a:t>mensen aan de productie van </a:t>
            </a:r>
          </a:p>
          <a:p>
            <a:pPr algn="l">
              <a:spcBef>
                <a:spcPts val="0"/>
              </a:spcBef>
            </a:pPr>
            <a:r>
              <a:rPr lang="nl-NL" dirty="0">
                <a:latin typeface="Arial" panose="020B0604020202020204" pitchFamily="34" charset="0"/>
                <a:cs typeface="Arial" panose="020B0604020202020204" pitchFamily="34" charset="0"/>
              </a:rPr>
              <a:t>hele bijzondere taarten. Ze </a:t>
            </a:r>
          </a:p>
          <a:p>
            <a:pPr algn="l">
              <a:spcBef>
                <a:spcPts val="0"/>
              </a:spcBef>
            </a:pPr>
            <a:r>
              <a:rPr lang="nl-NL" dirty="0">
                <a:latin typeface="Arial" panose="020B0604020202020204" pitchFamily="34" charset="0"/>
                <a:cs typeface="Arial" panose="020B0604020202020204" pitchFamily="34" charset="0"/>
              </a:rPr>
              <a:t>werken 36 uur per week. </a:t>
            </a:r>
          </a:p>
          <a:p>
            <a:pPr algn="l">
              <a:spcBef>
                <a:spcPts val="0"/>
              </a:spcBef>
            </a:pPr>
            <a:r>
              <a:rPr lang="nl-NL" dirty="0">
                <a:latin typeface="Arial" panose="020B0604020202020204" pitchFamily="34" charset="0"/>
                <a:cs typeface="Arial" panose="020B0604020202020204" pitchFamily="34" charset="0"/>
              </a:rPr>
              <a:t>Eén werknemer produceert</a:t>
            </a:r>
          </a:p>
          <a:p>
            <a:pPr algn="l">
              <a:spcBef>
                <a:spcPts val="0"/>
              </a:spcBef>
            </a:pPr>
            <a:r>
              <a:rPr lang="nl-NL" dirty="0">
                <a:latin typeface="Arial" panose="020B0604020202020204" pitchFamily="34" charset="0"/>
                <a:cs typeface="Arial" panose="020B0604020202020204" pitchFamily="34" charset="0"/>
              </a:rPr>
              <a:t>gemiddeld 4 taarten per week.</a:t>
            </a:r>
          </a:p>
          <a:p>
            <a:pPr algn="l">
              <a:spcBef>
                <a:spcPts val="0"/>
              </a:spcBef>
            </a:pPr>
            <a:endParaRPr lang="nl-NL" dirty="0">
              <a:latin typeface="Arial" panose="020B0604020202020204" pitchFamily="34" charset="0"/>
              <a:cs typeface="Arial" panose="020B0604020202020204" pitchFamily="34" charset="0"/>
            </a:endParaRPr>
          </a:p>
          <a:p>
            <a:pPr algn="l">
              <a:spcBef>
                <a:spcPts val="0"/>
              </a:spcBef>
            </a:pPr>
            <a:r>
              <a:rPr lang="nl-NL" dirty="0">
                <a:latin typeface="Arial" panose="020B0604020202020204" pitchFamily="34" charset="0"/>
                <a:cs typeface="Arial" panose="020B0604020202020204" pitchFamily="34" charset="0"/>
              </a:rPr>
              <a:t>Bereken de maximale productiecapaciteit per jaar bij Bakker Bliek.</a:t>
            </a:r>
          </a:p>
          <a:p>
            <a:pPr algn="l">
              <a:spcBef>
                <a:spcPts val="0"/>
              </a:spcBef>
            </a:pPr>
            <a:endParaRPr lang="nl-NL" dirty="0">
              <a:latin typeface="Arial" panose="020B0604020202020204" pitchFamily="34" charset="0"/>
              <a:cs typeface="Arial" panose="020B0604020202020204" pitchFamily="34" charset="0"/>
            </a:endParaRPr>
          </a:p>
          <a:p>
            <a:pPr algn="l">
              <a:spcBef>
                <a:spcPts val="0"/>
              </a:spcBef>
            </a:pPr>
            <a:r>
              <a:rPr lang="nl-NL" dirty="0">
                <a:latin typeface="Arial" panose="020B0604020202020204" pitchFamily="34" charset="0"/>
                <a:cs typeface="Arial" panose="020B0604020202020204" pitchFamily="34" charset="0"/>
              </a:rPr>
              <a:t>In een jaar maakt Bakker Bliek 98 taarten.</a:t>
            </a:r>
            <a:br>
              <a:rPr lang="nl-NL" dirty="0">
                <a:latin typeface="Arial" panose="020B0604020202020204" pitchFamily="34" charset="0"/>
                <a:cs typeface="Arial" panose="020B0604020202020204" pitchFamily="34" charset="0"/>
              </a:rPr>
            </a:br>
            <a:r>
              <a:rPr lang="nl-NL" dirty="0">
                <a:latin typeface="Arial" panose="020B0604020202020204" pitchFamily="34" charset="0"/>
                <a:cs typeface="Arial" panose="020B0604020202020204" pitchFamily="34" charset="0"/>
              </a:rPr>
              <a:t>Bereken hoeveel procent van de productiecapaciteit wordt gebruikt. Rond je antwoord af op één decimaal.</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Productiecapaciteit berekenen</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Afbeelding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29683" y="1556792"/>
            <a:ext cx="3312368" cy="2207362"/>
          </a:xfrm>
          <a:prstGeom prst="rect">
            <a:avLst/>
          </a:prstGeom>
        </p:spPr>
      </p:pic>
    </p:spTree>
    <p:custDataLst>
      <p:tags r:id="rId1"/>
    </p:custDataLst>
    <p:extLst>
      <p:ext uri="{BB962C8B-B14F-4D97-AF65-F5344CB8AC3E}">
        <p14:creationId xmlns:p14="http://schemas.microsoft.com/office/powerpoint/2010/main" val="3106448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683568" y="1181767"/>
            <a:ext cx="8280920" cy="4494465"/>
          </a:xfrm>
        </p:spPr>
        <p:txBody>
          <a:bodyPr/>
          <a:lstStyle/>
          <a:p>
            <a:pPr algn="l"/>
            <a:r>
              <a:rPr lang="nl-NL" dirty="0">
                <a:latin typeface="Arial" panose="020B0604020202020204" pitchFamily="34" charset="0"/>
                <a:cs typeface="Arial" panose="020B0604020202020204" pitchFamily="34" charset="0"/>
              </a:rPr>
              <a:t>Bedrijven willen dat de </a:t>
            </a:r>
            <a:r>
              <a:rPr lang="nl-NL" i="1" dirty="0">
                <a:latin typeface="Arial" panose="020B0604020202020204" pitchFamily="34" charset="0"/>
                <a:cs typeface="Arial" panose="020B0604020202020204" pitchFamily="34" charset="0"/>
              </a:rPr>
              <a:t>arbeidsproductiviteit</a:t>
            </a:r>
            <a:r>
              <a:rPr lang="nl-NL" dirty="0">
                <a:latin typeface="Arial" panose="020B0604020202020204" pitchFamily="34" charset="0"/>
                <a:cs typeface="Arial" panose="020B0604020202020204" pitchFamily="34" charset="0"/>
              </a:rPr>
              <a:t> zo hoog mogelijk is. </a:t>
            </a:r>
          </a:p>
          <a:p>
            <a:pPr algn="l"/>
            <a:r>
              <a:rPr lang="nl-NL" dirty="0">
                <a:latin typeface="Arial" panose="020B0604020202020204" pitchFamily="34" charset="0"/>
                <a:cs typeface="Arial" panose="020B0604020202020204" pitchFamily="34" charset="0"/>
              </a:rPr>
              <a:t>Arbeidsproductiviteit</a:t>
            </a:r>
            <a:r>
              <a:rPr lang="nl-NL" i="1" dirty="0">
                <a:latin typeface="Arial" panose="020B0604020202020204" pitchFamily="34" charset="0"/>
                <a:cs typeface="Arial" panose="020B0604020202020204" pitchFamily="34" charset="0"/>
              </a:rPr>
              <a:t> </a:t>
            </a:r>
            <a:r>
              <a:rPr lang="nl-NL" dirty="0">
                <a:latin typeface="Arial" panose="020B0604020202020204" pitchFamily="34" charset="0"/>
                <a:cs typeface="Arial" panose="020B0604020202020204" pitchFamily="34" charset="0"/>
              </a:rPr>
              <a:t>is</a:t>
            </a:r>
            <a:r>
              <a:rPr lang="nl-NL" i="1" dirty="0">
                <a:latin typeface="Arial" panose="020B0604020202020204" pitchFamily="34" charset="0"/>
                <a:cs typeface="Arial" panose="020B0604020202020204" pitchFamily="34" charset="0"/>
              </a:rPr>
              <a:t> </a:t>
            </a:r>
            <a:r>
              <a:rPr lang="nl-NL" dirty="0">
                <a:latin typeface="Arial" panose="020B0604020202020204" pitchFamily="34" charset="0"/>
                <a:cs typeface="Arial" panose="020B0604020202020204" pitchFamily="34" charset="0"/>
              </a:rPr>
              <a:t>de productie per werknemer in een bepaalde tijd (bijvoorbeeld per uur of per week). </a:t>
            </a:r>
          </a:p>
          <a:p>
            <a:pPr algn="l"/>
            <a:r>
              <a:rPr lang="nl-NL" dirty="0">
                <a:latin typeface="Arial" panose="020B0604020202020204" pitchFamily="34" charset="0"/>
                <a:cs typeface="Arial" panose="020B0604020202020204" pitchFamily="34" charset="0"/>
              </a:rPr>
              <a:t>Als een werknemer in dezelfde tijd meer gaat produceren, dalen de loonkosten per product. Het bedrijf kan dan de verkoopprijs verlagen waardoor de afzet kan toenemen.</a:t>
            </a:r>
          </a:p>
          <a:p>
            <a:pPr algn="l"/>
            <a:r>
              <a:rPr lang="nl-NL" b="1" dirty="0">
                <a:latin typeface="Arial" panose="020B0604020202020204" pitchFamily="34" charset="0"/>
                <a:cs typeface="Arial" panose="020B0604020202020204" pitchFamily="34" charset="0"/>
              </a:rPr>
              <a:t>Omdat de arbeidsproductiviteit de productie per werknemer in een bepaalde tijd is neemt de arbeidsproductiviteit NIET toe door het werk door meer mensen te laten doen of ze meer uren te laten werken!</a:t>
            </a:r>
          </a:p>
          <a:p>
            <a:pPr algn="l"/>
            <a:r>
              <a:rPr lang="nl-NL" dirty="0">
                <a:latin typeface="Arial" panose="020B0604020202020204" pitchFamily="34" charset="0"/>
                <a:cs typeface="Arial" panose="020B0604020202020204" pitchFamily="34" charset="0"/>
              </a:rPr>
              <a:t>Maar hoe kun je als bedrijf dan </a:t>
            </a:r>
            <a:r>
              <a:rPr lang="nl-NL" dirty="0" err="1">
                <a:latin typeface="Arial" panose="020B0604020202020204" pitchFamily="34" charset="0"/>
                <a:cs typeface="Arial" panose="020B0604020202020204" pitchFamily="34" charset="0"/>
              </a:rPr>
              <a:t>wèl</a:t>
            </a:r>
            <a:r>
              <a:rPr lang="nl-NL" dirty="0">
                <a:latin typeface="Arial" panose="020B0604020202020204" pitchFamily="34" charset="0"/>
                <a:cs typeface="Arial" panose="020B0604020202020204" pitchFamily="34" charset="0"/>
              </a:rPr>
              <a:t> de arbeidsproductiviteit laten toenemen?</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Arbeidsproductiviteit </a:t>
            </a:r>
          </a:p>
        </p:txBody>
      </p:sp>
    </p:spTree>
    <p:custDataLst>
      <p:tags r:id="rId1"/>
    </p:custDataLst>
    <p:extLst>
      <p:ext uri="{BB962C8B-B14F-4D97-AF65-F5344CB8AC3E}">
        <p14:creationId xmlns:p14="http://schemas.microsoft.com/office/powerpoint/2010/main" val="2674761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683568" y="1104901"/>
            <a:ext cx="8280920" cy="4956174"/>
          </a:xfrm>
        </p:spPr>
        <p:txBody>
          <a:bodyPr/>
          <a:lstStyle/>
          <a:p>
            <a:pPr algn="l"/>
            <a:r>
              <a:rPr lang="nl-NL" dirty="0">
                <a:latin typeface="Arial" panose="020B0604020202020204" pitchFamily="34" charset="0"/>
                <a:cs typeface="Arial" panose="020B0604020202020204" pitchFamily="34" charset="0"/>
              </a:rPr>
              <a:t>De arbeidsproductiviteit kan toenemen door:</a:t>
            </a:r>
          </a:p>
          <a:p>
            <a:pPr marL="342900" indent="-342900" algn="l">
              <a:buFont typeface="Arial" panose="020B0604020202020204" pitchFamily="34" charset="0"/>
              <a:buChar char="•"/>
            </a:pPr>
            <a:r>
              <a:rPr lang="nl-NL" i="1" dirty="0">
                <a:latin typeface="Arial" panose="020B0604020202020204" pitchFamily="34" charset="0"/>
                <a:cs typeface="Arial" panose="020B0604020202020204" pitchFamily="34" charset="0"/>
              </a:rPr>
              <a:t>technologische ontwikkelingen</a:t>
            </a:r>
            <a:r>
              <a:rPr lang="nl-NL" dirty="0">
                <a:latin typeface="Arial" panose="020B0604020202020204" pitchFamily="34" charset="0"/>
                <a:cs typeface="Arial" panose="020B0604020202020204" pitchFamily="34" charset="0"/>
              </a:rPr>
              <a:t>: </a:t>
            </a:r>
            <a:r>
              <a:rPr lang="nl-NL" i="1" dirty="0">
                <a:latin typeface="Arial" panose="020B0604020202020204" pitchFamily="34" charset="0"/>
                <a:cs typeface="Arial" panose="020B0604020202020204" pitchFamily="34" charset="0"/>
              </a:rPr>
              <a:t>mechanisatie </a:t>
            </a:r>
            <a:r>
              <a:rPr lang="nl-NL" dirty="0">
                <a:latin typeface="Arial" panose="020B0604020202020204" pitchFamily="34" charset="0"/>
                <a:cs typeface="Arial" panose="020B0604020202020204" pitchFamily="34" charset="0"/>
              </a:rPr>
              <a:t>en </a:t>
            </a:r>
            <a:r>
              <a:rPr lang="nl-NL" i="1" dirty="0">
                <a:latin typeface="Arial" panose="020B0604020202020204" pitchFamily="34" charset="0"/>
                <a:cs typeface="Arial" panose="020B0604020202020204" pitchFamily="34" charset="0"/>
              </a:rPr>
              <a:t>automatisering</a:t>
            </a:r>
          </a:p>
          <a:p>
            <a:pPr marL="342900" indent="-342900" algn="l">
              <a:buFont typeface="Arial" panose="020B0604020202020204" pitchFamily="34" charset="0"/>
              <a:buChar char="•"/>
            </a:pPr>
            <a:r>
              <a:rPr lang="nl-NL" i="1" dirty="0">
                <a:latin typeface="Arial" panose="020B0604020202020204" pitchFamily="34" charset="0"/>
                <a:cs typeface="Arial" panose="020B0604020202020204" pitchFamily="34" charset="0"/>
              </a:rPr>
              <a:t>arbeidsverdeling </a:t>
            </a:r>
            <a:r>
              <a:rPr lang="nl-NL" dirty="0">
                <a:latin typeface="Arial" panose="020B0604020202020204" pitchFamily="34" charset="0"/>
                <a:cs typeface="Arial" panose="020B0604020202020204" pitchFamily="34" charset="0"/>
              </a:rPr>
              <a:t>of </a:t>
            </a:r>
            <a:r>
              <a:rPr lang="nl-NL" i="1" dirty="0">
                <a:latin typeface="Arial" panose="020B0604020202020204" pitchFamily="34" charset="0"/>
                <a:cs typeface="Arial" panose="020B0604020202020204" pitchFamily="34" charset="0"/>
              </a:rPr>
              <a:t>specialisatie</a:t>
            </a:r>
            <a:r>
              <a:rPr lang="nl-NL" dirty="0">
                <a:latin typeface="Arial" panose="020B0604020202020204" pitchFamily="34" charset="0"/>
                <a:cs typeface="Arial" panose="020B0604020202020204" pitchFamily="34" charset="0"/>
              </a:rPr>
              <a:t>: de werkzaamheden worden zo verdeeld, dat iedereen doet waar hij of zij goed in is</a:t>
            </a:r>
          </a:p>
          <a:p>
            <a:pPr marL="342900" indent="-342900" algn="l">
              <a:buFont typeface="Arial" panose="020B0604020202020204" pitchFamily="34" charset="0"/>
              <a:buChar char="•"/>
            </a:pPr>
            <a:r>
              <a:rPr lang="nl-NL" i="1" dirty="0">
                <a:latin typeface="Arial" panose="020B0604020202020204" pitchFamily="34" charset="0"/>
                <a:cs typeface="Arial" panose="020B0604020202020204" pitchFamily="34" charset="0"/>
              </a:rPr>
              <a:t>scholing</a:t>
            </a:r>
            <a:r>
              <a:rPr lang="nl-NL" dirty="0">
                <a:latin typeface="Arial" panose="020B0604020202020204" pitchFamily="34" charset="0"/>
                <a:cs typeface="Arial" panose="020B0604020202020204" pitchFamily="34" charset="0"/>
              </a:rPr>
              <a:t>: door bijvoorbeeld cursussen kun je het werk beter en sneller doen</a:t>
            </a:r>
          </a:p>
          <a:p>
            <a:pPr marL="342900" indent="-342900" algn="l">
              <a:buFont typeface="Arial" panose="020B0604020202020204" pitchFamily="34" charset="0"/>
              <a:buChar char="•"/>
            </a:pPr>
            <a:r>
              <a:rPr lang="nl-NL" i="1" dirty="0">
                <a:latin typeface="Arial" panose="020B0604020202020204" pitchFamily="34" charset="0"/>
                <a:cs typeface="Arial" panose="020B0604020202020204" pitchFamily="34" charset="0"/>
              </a:rPr>
              <a:t>prestatieloon</a:t>
            </a:r>
            <a:r>
              <a:rPr lang="nl-NL" dirty="0">
                <a:latin typeface="Arial" panose="020B0604020202020204" pitchFamily="34" charset="0"/>
                <a:cs typeface="Arial" panose="020B0604020202020204" pitchFamily="34" charset="0"/>
              </a:rPr>
              <a:t>: je krijgt als afdeling of werknemer een bonus als je een bepaalde productie hebt behaald</a:t>
            </a:r>
          </a:p>
          <a:p>
            <a:pPr marL="342900" indent="-342900" algn="l">
              <a:buFont typeface="Arial" panose="020B0604020202020204" pitchFamily="34" charset="0"/>
              <a:buChar char="•"/>
            </a:pPr>
            <a:r>
              <a:rPr lang="nl-NL" dirty="0">
                <a:latin typeface="Arial" panose="020B0604020202020204" pitchFamily="34" charset="0"/>
                <a:cs typeface="Arial" panose="020B0604020202020204" pitchFamily="34" charset="0"/>
              </a:rPr>
              <a:t>verbeteren van de </a:t>
            </a:r>
            <a:r>
              <a:rPr lang="nl-NL" i="1" dirty="0">
                <a:latin typeface="Arial" panose="020B0604020202020204" pitchFamily="34" charset="0"/>
                <a:cs typeface="Arial" panose="020B0604020202020204" pitchFamily="34" charset="0"/>
              </a:rPr>
              <a:t>arbeidsomstandigheden </a:t>
            </a:r>
            <a:r>
              <a:rPr lang="nl-NL" dirty="0">
                <a:latin typeface="Arial" panose="020B0604020202020204" pitchFamily="34" charset="0"/>
                <a:cs typeface="Arial" panose="020B0604020202020204" pitchFamily="34" charset="0"/>
              </a:rPr>
              <a:t>en de werksfeer</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Arbeidsproductiviteit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85069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683568" y="1340768"/>
            <a:ext cx="8280920" cy="4494465"/>
          </a:xfrm>
        </p:spPr>
        <p:txBody>
          <a:bodyPr/>
          <a:lstStyle/>
          <a:p>
            <a:pPr algn="l"/>
            <a:r>
              <a:rPr lang="nl-NL" dirty="0">
                <a:latin typeface="Arial" panose="020B0604020202020204" pitchFamily="34" charset="0"/>
                <a:cs typeface="Arial" panose="020B0604020202020204" pitchFamily="34" charset="0"/>
              </a:rPr>
              <a:t>Arbeidsproductiviteit per periode =</a:t>
            </a:r>
          </a:p>
          <a:p>
            <a:pPr algn="l"/>
            <a:r>
              <a:rPr lang="nl-NL" dirty="0">
                <a:latin typeface="Arial" panose="020B0604020202020204" pitchFamily="34" charset="0"/>
                <a:cs typeface="Arial" panose="020B0604020202020204" pitchFamily="34" charset="0"/>
              </a:rPr>
              <a:t>totale productie per periode ÷ aantal werknemers</a:t>
            </a:r>
          </a:p>
          <a:p>
            <a:pPr algn="l"/>
            <a:endParaRPr lang="nl-NL" b="1" dirty="0">
              <a:latin typeface="Arial" panose="020B0604020202020204" pitchFamily="34" charset="0"/>
              <a:cs typeface="Arial" panose="020B0604020202020204" pitchFamily="34" charset="0"/>
            </a:endParaRPr>
          </a:p>
          <a:p>
            <a:pPr algn="l"/>
            <a:r>
              <a:rPr lang="nl-NL" i="1" dirty="0">
                <a:latin typeface="Arial" panose="020B0604020202020204" pitchFamily="34" charset="0"/>
                <a:cs typeface="Arial" panose="020B0604020202020204" pitchFamily="34" charset="0"/>
              </a:rPr>
              <a:t>Voorbeeld </a:t>
            </a:r>
          </a:p>
          <a:p>
            <a:pPr algn="l"/>
            <a:r>
              <a:rPr lang="nl-NL" dirty="0">
                <a:latin typeface="Arial" panose="020B0604020202020204" pitchFamily="34" charset="0"/>
                <a:cs typeface="Arial" panose="020B0604020202020204" pitchFamily="34" charset="0"/>
              </a:rPr>
              <a:t>Een kledingfabriek produceert 120.000 T-shirts per week. Er zijn 16 werknemers die elk 5 dagen per week werken.</a:t>
            </a:r>
          </a:p>
          <a:p>
            <a:pPr algn="l"/>
            <a:r>
              <a:rPr lang="nl-NL" dirty="0">
                <a:latin typeface="Arial" panose="020B0604020202020204" pitchFamily="34" charset="0"/>
                <a:cs typeface="Arial" panose="020B0604020202020204" pitchFamily="34" charset="0"/>
              </a:rPr>
              <a:t>De productie per dag is 120.000 : 5 = 24 000 T-shirts.</a:t>
            </a:r>
          </a:p>
          <a:p>
            <a:pPr algn="l"/>
            <a:r>
              <a:rPr lang="nl-NL" dirty="0">
                <a:latin typeface="Arial" panose="020B0604020202020204" pitchFamily="34" charset="0"/>
                <a:cs typeface="Arial" panose="020B0604020202020204" pitchFamily="34" charset="0"/>
              </a:rPr>
              <a:t>De arbeidsproductiviteit is 24.000 ÷ 16 = 1500 T-shirts per persoon per dag.</a:t>
            </a:r>
          </a:p>
          <a:p>
            <a:pPr algn="l"/>
            <a:r>
              <a:rPr lang="nl-NL" dirty="0">
                <a:latin typeface="Arial" panose="020B0604020202020204" pitchFamily="34" charset="0"/>
                <a:cs typeface="Arial" panose="020B0604020202020204" pitchFamily="34" charset="0"/>
              </a:rPr>
              <a:t>Of</a:t>
            </a:r>
          </a:p>
          <a:p>
            <a:pPr algn="l"/>
            <a:r>
              <a:rPr lang="nl-NL" dirty="0">
                <a:latin typeface="Arial" panose="020B0604020202020204" pitchFamily="34" charset="0"/>
                <a:cs typeface="Arial" panose="020B0604020202020204" pitchFamily="34" charset="0"/>
              </a:rPr>
              <a:t>120.000 ÷ (16 werknemers x 5 dagen) = 1500 T-shirts per persoon per dag.</a:t>
            </a:r>
          </a:p>
        </p:txBody>
      </p:sp>
      <p:sp>
        <p:nvSpPr>
          <p:cNvPr id="922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r>
              <a:rPr lang="nl-NL" altLang="nl-NL" sz="1000" dirty="0">
                <a:solidFill>
                  <a:srgbClr val="898989"/>
                </a:solidFill>
                <a:latin typeface="Arial" panose="020B0604020202020204" pitchFamily="34" charset="0"/>
                <a:cs typeface="Arial" panose="020B0604020202020204" pitchFamily="34" charset="0"/>
              </a:rPr>
              <a:t>© Noordhoff Uitgevers 2015</a:t>
            </a:r>
          </a:p>
        </p:txBody>
      </p:sp>
      <p:sp>
        <p:nvSpPr>
          <p:cNvPr id="9222" name="Titel 1"/>
          <p:cNvSpPr>
            <a:spLocks/>
          </p:cNvSpPr>
          <p:nvPr/>
        </p:nvSpPr>
        <p:spPr bwMode="auto">
          <a:xfrm>
            <a:off x="446088"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4400">
                <a:solidFill>
                  <a:schemeClr val="tx2"/>
                </a:solidFill>
                <a:latin typeface="Times New Roman" panose="02020603050405020304" pitchFamily="18" charset="0"/>
                <a:cs typeface="Times New Roman" panose="02020603050405020304" pitchFamily="18" charset="0"/>
              </a:defRPr>
            </a:lvl1pPr>
            <a:lvl2pPr algn="ctr">
              <a:defRPr sz="4400">
                <a:solidFill>
                  <a:schemeClr val="tx2"/>
                </a:solidFill>
                <a:latin typeface="Times New Roman" panose="02020603050405020304" pitchFamily="18" charset="0"/>
                <a:cs typeface="Times New Roman" panose="02020603050405020304" pitchFamily="18" charset="0"/>
              </a:defRPr>
            </a:lvl2pPr>
            <a:lvl3pPr algn="ctr">
              <a:defRPr sz="4400">
                <a:solidFill>
                  <a:schemeClr val="tx2"/>
                </a:solidFill>
                <a:latin typeface="Times New Roman" panose="02020603050405020304" pitchFamily="18" charset="0"/>
                <a:cs typeface="Times New Roman" panose="02020603050405020304" pitchFamily="18" charset="0"/>
              </a:defRPr>
            </a:lvl3pPr>
            <a:lvl4pPr algn="ctr">
              <a:defRPr sz="4400">
                <a:solidFill>
                  <a:schemeClr val="tx2"/>
                </a:solidFill>
                <a:latin typeface="Times New Roman" panose="02020603050405020304" pitchFamily="18" charset="0"/>
                <a:cs typeface="Times New Roman" panose="02020603050405020304" pitchFamily="18" charset="0"/>
              </a:defRPr>
            </a:lvl4pPr>
            <a:lvl5pPr algn="ctr">
              <a:defRPr sz="4400">
                <a:solidFill>
                  <a:schemeClr val="tx2"/>
                </a:solidFill>
                <a:latin typeface="Times New Roman" panose="02020603050405020304" pitchFamily="18" charset="0"/>
                <a:cs typeface="Times New Roman" panose="02020603050405020304" pitchFamily="18" charset="0"/>
              </a:defRPr>
            </a:lvl5pPr>
            <a:lvl6pPr marL="4572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a:lstStyle>
          <a:p>
            <a:r>
              <a:rPr lang="nl-NL" altLang="nl-NL" sz="3600" dirty="0">
                <a:solidFill>
                  <a:srgbClr val="54BDF2"/>
                </a:solidFill>
                <a:latin typeface="Arial" panose="020B0604020202020204" pitchFamily="34" charset="0"/>
              </a:rPr>
              <a:t>Arbeidsproductiviteit berekenen</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4370429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CTM_PRESENTATION_ID" val="09000e5e80a84953"/>
</p:tagLst>
</file>

<file path=ppt/tags/tag2.xml><?xml version="1.0" encoding="utf-8"?>
<p:tagLst xmlns:a="http://schemas.openxmlformats.org/drawingml/2006/main" xmlns:r="http://schemas.openxmlformats.org/officeDocument/2006/relationships" xmlns:p="http://schemas.openxmlformats.org/presentationml/2006/main">
  <p:tag name="DCTM_SLIDE_ID" val="09000e5e80a6556b"/>
</p:tagLst>
</file>

<file path=ppt/tags/tag3.xml><?xml version="1.0" encoding="utf-8"?>
<p:tagLst xmlns:a="http://schemas.openxmlformats.org/drawingml/2006/main" xmlns:r="http://schemas.openxmlformats.org/officeDocument/2006/relationships" xmlns:p="http://schemas.openxmlformats.org/presentationml/2006/main">
  <p:tag name="DCTM_SLIDE_ID" val="09000e5e80a65571"/>
</p:tagLst>
</file>

<file path=ppt/tags/tag4.xml><?xml version="1.0" encoding="utf-8"?>
<p:tagLst xmlns:a="http://schemas.openxmlformats.org/drawingml/2006/main" xmlns:r="http://schemas.openxmlformats.org/officeDocument/2006/relationships" xmlns:p="http://schemas.openxmlformats.org/presentationml/2006/main">
  <p:tag name="DCTM_SLIDE_ID" val="09000e5e80a65578"/>
</p:tagLst>
</file>

<file path=ppt/tags/tag5.xml><?xml version="1.0" encoding="utf-8"?>
<p:tagLst xmlns:a="http://schemas.openxmlformats.org/drawingml/2006/main" xmlns:r="http://schemas.openxmlformats.org/officeDocument/2006/relationships" xmlns:p="http://schemas.openxmlformats.org/presentationml/2006/main">
  <p:tag name="DCTM_SLIDE_ID" val="09000e5e80a6557d"/>
</p:tagLst>
</file>

<file path=ppt/tags/tag6.xml><?xml version="1.0" encoding="utf-8"?>
<p:tagLst xmlns:a="http://schemas.openxmlformats.org/drawingml/2006/main" xmlns:r="http://schemas.openxmlformats.org/officeDocument/2006/relationships" xmlns:p="http://schemas.openxmlformats.org/presentationml/2006/main">
  <p:tag name="DCTM_SLIDE_ID" val="09000e5e80a65582"/>
</p:tagLst>
</file>

<file path=ppt/tags/tag7.xml><?xml version="1.0" encoding="utf-8"?>
<p:tagLst xmlns:a="http://schemas.openxmlformats.org/drawingml/2006/main" xmlns:r="http://schemas.openxmlformats.org/officeDocument/2006/relationships" xmlns:p="http://schemas.openxmlformats.org/presentationml/2006/main">
  <p:tag name="DCTM_SLIDE_ID" val="09000e5e80a65585"/>
</p:tagLst>
</file>

<file path=ppt/tags/tag8.xml><?xml version="1.0" encoding="utf-8"?>
<p:tagLst xmlns:a="http://schemas.openxmlformats.org/drawingml/2006/main" xmlns:r="http://schemas.openxmlformats.org/officeDocument/2006/relationships" xmlns:p="http://schemas.openxmlformats.org/presentationml/2006/main">
  <p:tag name="DCTM_SLIDE_ID" val="09000e5e80a6558b"/>
</p:tagLst>
</file>

<file path=ppt/theme/theme1.xml><?xml version="1.0" encoding="utf-8"?>
<a:theme xmlns:a="http://schemas.openxmlformats.org/drawingml/2006/main" name="Standaardontwerp">
  <a:themeElements>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ardontwerp">
      <a:majorFont>
        <a:latin typeface="Times New Roman"/>
        <a:ea typeface=""/>
        <a:cs typeface="Times New Roman"/>
      </a:majorFont>
      <a:minorFont>
        <a:latin typeface="Times New Roman"/>
        <a:ea typeface=""/>
        <a:cs typeface="Times New Roma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ardontwerp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483</Words>
  <Application>Microsoft Office PowerPoint</Application>
  <PresentationFormat>Diavoorstelling (4:3)</PresentationFormat>
  <Paragraphs>56</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Times New Roman</vt:lpstr>
      <vt:lpstr>Standaardontwerp</vt:lpstr>
      <vt:lpstr>§6.4 Nog meer produceren?</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Verzekeraar</dc:title>
  <dc:creator>Joop Mug</dc:creator>
  <cp:lastModifiedBy>Bijnen, JAM (Johan)</cp:lastModifiedBy>
  <cp:revision>85</cp:revision>
  <dcterms:created xsi:type="dcterms:W3CDTF">2011-02-22T13:52:07Z</dcterms:created>
  <dcterms:modified xsi:type="dcterms:W3CDTF">2021-04-06T12:29:29Z</dcterms:modified>
</cp:coreProperties>
</file>